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258" r:id="rId3"/>
    <p:sldId id="259" r:id="rId4"/>
    <p:sldId id="290" r:id="rId5"/>
    <p:sldId id="260" r:id="rId6"/>
    <p:sldId id="261" r:id="rId7"/>
    <p:sldId id="262" r:id="rId8"/>
    <p:sldId id="263" r:id="rId9"/>
    <p:sldId id="289" r:id="rId10"/>
    <p:sldId id="288" r:id="rId11"/>
    <p:sldId id="271" r:id="rId12"/>
    <p:sldId id="276" r:id="rId13"/>
    <p:sldId id="281" r:id="rId14"/>
    <p:sldId id="25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99CC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-BqNl3AtPVw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Forward Kinematics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Design Problem </a:t>
            </a:r>
            <a:r>
              <a:rPr lang="en-US" b="1" dirty="0">
                <a:solidFill>
                  <a:schemeClr val="accent6"/>
                </a:solidFill>
              </a:rPr>
              <a:t>1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672DCD7-FE1F-DE24-DB79-674B74EA8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8DCC0B-F25E-4FFA-9CB4-823A8DBF05C9}"/>
              </a:ext>
            </a:extLst>
          </p:cNvPr>
          <p:cNvSpPr txBox="1"/>
          <p:nvPr/>
        </p:nvSpPr>
        <p:spPr>
          <a:xfrm>
            <a:off x="244637" y="1742379"/>
            <a:ext cx="737134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 function_body(parameters):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1. </a:t>
            </a:r>
            <a:r>
              <a:rPr lang="en-US" sz="2800" b="1" dirty="0">
                <a:solidFill>
                  <a:srgbClr val="FF5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“““DOCSTRING””” (optional)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2. 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 that does the thing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3.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[expression]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statement is 	   optional and if it is not 	   included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it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the same as  	   writing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		</a:t>
            </a:r>
          </a:p>
        </p:txBody>
      </p:sp>
    </p:spTree>
    <p:extLst>
      <p:ext uri="{BB962C8B-B14F-4D97-AF65-F5344CB8AC3E}">
        <p14:creationId xmlns:p14="http://schemas.microsoft.com/office/powerpoint/2010/main" val="1454447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185206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text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2264978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922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Forward Kinematics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Design Problem </a:t>
            </a:r>
            <a:r>
              <a:rPr lang="en-US" b="1" dirty="0">
                <a:solidFill>
                  <a:schemeClr val="accent6"/>
                </a:solidFill>
              </a:rPr>
              <a:t>1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49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D1239E-FDEE-7578-33B4-6A6D2D22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5F3D3EF-7259-55CB-E2FA-11DBCD58B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Background</a:t>
            </a:r>
          </a:p>
          <a:p>
            <a:r>
              <a:rPr lang="en-US" dirty="0"/>
              <a:t>Learning Objectives</a:t>
            </a:r>
          </a:p>
          <a:p>
            <a:r>
              <a:rPr lang="en-US" dirty="0"/>
              <a:t>Coding</a:t>
            </a:r>
          </a:p>
        </p:txBody>
      </p:sp>
    </p:spTree>
    <p:extLst>
      <p:ext uri="{BB962C8B-B14F-4D97-AF65-F5344CB8AC3E}">
        <p14:creationId xmlns:p14="http://schemas.microsoft.com/office/powerpoint/2010/main" val="3437399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4668718-47E7-CDE8-549C-1E1B30BBE0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11" b="16338"/>
          <a:stretch/>
        </p:blipFill>
        <p:spPr>
          <a:xfrm>
            <a:off x="0" y="483704"/>
            <a:ext cx="12192000" cy="62484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945684D-FDCF-3C1C-163F-BC820CBD8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Backgr</a:t>
            </a:r>
            <a:r>
              <a:rPr lang="en-US" b="1" dirty="0">
                <a:solidFill>
                  <a:schemeClr val="accent6"/>
                </a:solidFill>
              </a:rPr>
              <a:t>o</a:t>
            </a:r>
            <a:r>
              <a:rPr lang="en-US" b="1" dirty="0">
                <a:solidFill>
                  <a:srgbClr val="FFFFFF"/>
                </a:solidFill>
              </a:rPr>
              <a:t>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8677356-3DDE-9356-DCED-FBA3B2FE4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8515" y="3133271"/>
            <a:ext cx="5259766" cy="3598833"/>
          </a:xfrm>
        </p:spPr>
        <p:txBody>
          <a:bodyPr>
            <a:normAutofit lnSpcReduction="10000"/>
          </a:bodyPr>
          <a:lstStyle/>
          <a:p>
            <a:pPr>
              <a:buClr>
                <a:schemeClr val="accent6"/>
              </a:buClr>
            </a:pPr>
            <a:r>
              <a:rPr lang="en-CA" sz="2800" dirty="0">
                <a:solidFill>
                  <a:srgbClr val="FFFFFF"/>
                </a:solidFill>
              </a:rPr>
              <a:t>The use of the kinematic equations to compute the position of the end of the arm using specified values for the joint parameters</a:t>
            </a:r>
            <a:r>
              <a:rPr lang="en-CA" sz="2800" dirty="0">
                <a:solidFill>
                  <a:schemeClr val="accent6"/>
                </a:solidFill>
              </a:rPr>
              <a:t>.</a:t>
            </a:r>
            <a:r>
              <a:rPr lang="en-CA" sz="2800" dirty="0">
                <a:solidFill>
                  <a:srgbClr val="FFFFFF"/>
                </a:solidFill>
              </a:rPr>
              <a:t> </a:t>
            </a:r>
          </a:p>
          <a:p>
            <a:pPr>
              <a:buClr>
                <a:schemeClr val="accent6"/>
              </a:buClr>
            </a:pPr>
            <a:r>
              <a:rPr lang="en-CA" sz="2800" dirty="0">
                <a:solidFill>
                  <a:srgbClr val="FFFFFF"/>
                </a:solidFill>
              </a:rPr>
              <a:t>Forward kinematics is used heavily in robotics</a:t>
            </a:r>
            <a:r>
              <a:rPr lang="en-CA" sz="2800" dirty="0">
                <a:solidFill>
                  <a:schemeClr val="accent6"/>
                </a:solidFill>
              </a:rPr>
              <a:t>,</a:t>
            </a:r>
            <a:r>
              <a:rPr lang="en-CA" sz="2800" dirty="0">
                <a:solidFill>
                  <a:srgbClr val="FFFFFF"/>
                </a:solidFill>
              </a:rPr>
              <a:t> computer games</a:t>
            </a:r>
            <a:r>
              <a:rPr lang="en-CA" sz="2800" dirty="0">
                <a:solidFill>
                  <a:schemeClr val="accent6"/>
                </a:solidFill>
              </a:rPr>
              <a:t>,</a:t>
            </a:r>
            <a:r>
              <a:rPr lang="en-CA" sz="2800" dirty="0">
                <a:solidFill>
                  <a:srgbClr val="FFFFFF"/>
                </a:solidFill>
              </a:rPr>
              <a:t> and animation</a:t>
            </a:r>
            <a:r>
              <a:rPr lang="en-CA" sz="2800" dirty="0">
                <a:solidFill>
                  <a:schemeClr val="accent6"/>
                </a:solidFill>
              </a:rPr>
              <a:t>.</a:t>
            </a:r>
            <a:r>
              <a:rPr lang="en-CA" sz="2800" dirty="0">
                <a:solidFill>
                  <a:srgbClr val="FFFFFF"/>
                </a:solidFill>
              </a:rPr>
              <a:t> </a:t>
            </a:r>
          </a:p>
          <a:p>
            <a:pPr>
              <a:buClr>
                <a:schemeClr val="accent6"/>
              </a:buClr>
            </a:pPr>
            <a:r>
              <a:rPr lang="en-CA" sz="2800" dirty="0">
                <a:solidFill>
                  <a:srgbClr val="FFFFFF"/>
                </a:solidFill>
              </a:rPr>
              <a:t>Example</a:t>
            </a:r>
            <a:r>
              <a:rPr lang="en-CA" sz="2800" dirty="0">
                <a:solidFill>
                  <a:schemeClr val="accent6"/>
                </a:solidFill>
              </a:rPr>
              <a:t>:</a:t>
            </a:r>
            <a:r>
              <a:rPr lang="en-CA" sz="2800" dirty="0">
                <a:solidFill>
                  <a:srgbClr val="FFFFFF"/>
                </a:solidFill>
              </a:rPr>
              <a:t> The Canada Arm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678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D1239E-FDEE-7578-33B4-6A6D2D22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Another cool </a:t>
            </a:r>
            <a:r>
              <a:rPr lang="en-US" b="1" dirty="0">
                <a:hlinkClick r:id="rId2"/>
              </a:rPr>
              <a:t>example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ED574-DA44-C858-BBC3-E9D9377B5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194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DF7485-B1BA-7696-A447-5D00D35A6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Background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38D157-B0CC-0E03-711E-63298233B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0652" cy="4835479"/>
          </a:xfrm>
        </p:spPr>
        <p:txBody>
          <a:bodyPr/>
          <a:lstStyle/>
          <a:p>
            <a:r>
              <a:rPr lang="en-US" dirty="0"/>
              <a:t>Will rely on trigonometry to find the positions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Goal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Create a program that will find the x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 and y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 position of the effector arm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i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e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 the end of Arm #2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1CB21D-A3C0-F722-6C35-E18F9F4E8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3" r="14944"/>
          <a:stretch/>
        </p:blipFill>
        <p:spPr>
          <a:xfrm>
            <a:off x="5984467" y="1825624"/>
            <a:ext cx="5949928" cy="420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291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0FFC9-8F39-2FA5-688E-58ADD5068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CF2C6-DB20-A293-6D0C-A2CB4BEA2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574399" cy="4835479"/>
          </a:xfrm>
        </p:spPr>
        <p:txBody>
          <a:bodyPr/>
          <a:lstStyle/>
          <a:p>
            <a:r>
              <a:rPr lang="en-US" dirty="0"/>
              <a:t>Practice with </a:t>
            </a:r>
            <a:r>
              <a:rPr lang="en-US" u="sng" dirty="0"/>
              <a:t>user input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Learn to define and use </a:t>
            </a:r>
            <a:r>
              <a:rPr lang="en-US" u="sng" dirty="0"/>
              <a:t>custom functions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endParaRPr lang="en-US" u="sng" dirty="0">
              <a:solidFill>
                <a:schemeClr val="accent2"/>
              </a:solidFill>
            </a:endParaRPr>
          </a:p>
          <a:p>
            <a:r>
              <a:rPr lang="en-US" dirty="0"/>
              <a:t>Practice with </a:t>
            </a:r>
            <a:r>
              <a:rPr lang="en-US" u="sng" dirty="0"/>
              <a:t>built-in libraries</a:t>
            </a:r>
            <a:r>
              <a:rPr lang="en-US" dirty="0"/>
              <a:t>.</a:t>
            </a:r>
            <a:endParaRPr lang="en-US" u="sng" dirty="0"/>
          </a:p>
          <a:p>
            <a:pPr lvl="1"/>
            <a:r>
              <a:rPr lang="en-US" sz="2000" dirty="0"/>
              <a:t>Optional</a:t>
            </a:r>
            <a:r>
              <a:rPr lang="en-US" sz="2000" dirty="0">
                <a:solidFill>
                  <a:schemeClr val="accent2"/>
                </a:solidFill>
              </a:rPr>
              <a:t>:</a:t>
            </a:r>
            <a:r>
              <a:rPr lang="en-US" sz="2000" dirty="0"/>
              <a:t> Add some cool visualization </a:t>
            </a:r>
            <a:r>
              <a:rPr lang="en-US" sz="2000" dirty="0">
                <a:sym typeface="Wingdings" pitchFamily="2" charset="2"/>
              </a:rPr>
              <a:t>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4F8EF5-9241-7C23-5F60-B7C19FD5E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569" y="1918432"/>
            <a:ext cx="5382517" cy="3592829"/>
          </a:xfrm>
          <a:prstGeom prst="rect">
            <a:avLst/>
          </a:prstGeom>
          <a:ln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945151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4037-9F4B-5A5D-2842-AE3373D17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/>
              <a:t>Engineering 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DEE5B-CA5A-2C92-F674-7C08F1E6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55255" cy="4835479"/>
          </a:xfrm>
        </p:spPr>
        <p:txBody>
          <a:bodyPr/>
          <a:lstStyle/>
          <a:p>
            <a:r>
              <a:rPr lang="en-US" sz="2800" dirty="0"/>
              <a:t>Learn to define the problem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2800" dirty="0"/>
              <a:t>Practice defining test cases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2800" dirty="0"/>
              <a:t>Develop an algorithm plan </a:t>
            </a:r>
            <a:r>
              <a:rPr lang="en-US" sz="2800" dirty="0">
                <a:solidFill>
                  <a:schemeClr val="accent6"/>
                </a:solidFill>
              </a:rPr>
              <a:t>(</a:t>
            </a:r>
            <a:r>
              <a:rPr lang="en-US" sz="2800" dirty="0"/>
              <a:t>i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e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 a workflow</a:t>
            </a:r>
            <a:r>
              <a:rPr lang="en-US" sz="2800" dirty="0">
                <a:solidFill>
                  <a:schemeClr val="accent2"/>
                </a:solidFill>
              </a:rPr>
              <a:t>!</a:t>
            </a:r>
            <a:r>
              <a:rPr lang="en-US" sz="2800" dirty="0">
                <a:solidFill>
                  <a:schemeClr val="accent6"/>
                </a:solidFill>
              </a:rPr>
              <a:t>)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2800" dirty="0"/>
              <a:t>Program your solution and debugging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120422-343D-AEED-961E-8C93E743A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6102" y="1825624"/>
            <a:ext cx="6149804" cy="430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63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30864C-275C-E5E6-D7F9-66C3E191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5113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Some reminders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08303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2189362" y="3325211"/>
            <a:ext cx="802335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266950" y="3835260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9326612" y="1729256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9327536" y="267868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1790644" y="1735114"/>
            <a:ext cx="18838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2134378" y="269159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 flipH="1">
            <a:off x="7681568" y="3961675"/>
            <a:ext cx="1189481" cy="1004617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8979536" y="4579796"/>
            <a:ext cx="27958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(parameter1, 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4085793" y="1728678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4881807" y="269159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E38086-E06D-42AA-B72F-5F3175B75621}"/>
              </a:ext>
            </a:extLst>
          </p:cNvPr>
          <p:cNvSpPr txBox="1"/>
          <p:nvPr/>
        </p:nvSpPr>
        <p:spPr>
          <a:xfrm>
            <a:off x="3649861" y="5978065"/>
            <a:ext cx="36410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FFFF"/>
                </a:solidFill>
              </a:rPr>
              <a:t>What is in the body?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16A563C-A74F-45CA-99B3-DF977C57BC5D}"/>
              </a:ext>
            </a:extLst>
          </p:cNvPr>
          <p:cNvSpPr/>
          <p:nvPr/>
        </p:nvSpPr>
        <p:spPr>
          <a:xfrm rot="16200000">
            <a:off x="3044527" y="5037119"/>
            <a:ext cx="1529189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C8AADCE-37DE-487B-845B-B08E97811B42}"/>
              </a:ext>
            </a:extLst>
          </p:cNvPr>
          <p:cNvSpPr/>
          <p:nvPr/>
        </p:nvSpPr>
        <p:spPr>
          <a:xfrm>
            <a:off x="1617848" y="3985739"/>
            <a:ext cx="1479131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99581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20524</TotalTime>
  <Words>431</Words>
  <Application>Microsoft Office PowerPoint</Application>
  <PresentationFormat>Widescreen</PresentationFormat>
  <Paragraphs>79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Courier New</vt:lpstr>
      <vt:lpstr>Segoe UI</vt:lpstr>
      <vt:lpstr>Wingdings</vt:lpstr>
      <vt:lpstr>APS106_PPTX_Theme</vt:lpstr>
      <vt:lpstr>Forward Kinematics.</vt:lpstr>
      <vt:lpstr>Agenda</vt:lpstr>
      <vt:lpstr>Background</vt:lpstr>
      <vt:lpstr>Another cool example</vt:lpstr>
      <vt:lpstr>Background</vt:lpstr>
      <vt:lpstr>Learning Objectives</vt:lpstr>
      <vt:lpstr>Engineering Design Process</vt:lpstr>
      <vt:lpstr>Some reminders.</vt:lpstr>
      <vt:lpstr>Function Definitions</vt:lpstr>
      <vt:lpstr>Function Definitions</vt:lpstr>
      <vt:lpstr>Calling Functions</vt:lpstr>
      <vt:lpstr>Input</vt:lpstr>
      <vt:lpstr>Importing Functions and Modules</vt:lpstr>
      <vt:lpstr>Forward Kinematics.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Joseph Sebastian</cp:lastModifiedBy>
  <cp:revision>104</cp:revision>
  <dcterms:created xsi:type="dcterms:W3CDTF">2021-11-03T00:49:37Z</dcterms:created>
  <dcterms:modified xsi:type="dcterms:W3CDTF">2024-01-19T15:12:54Z</dcterms:modified>
</cp:coreProperties>
</file>

<file path=docProps/thumbnail.jpeg>
</file>